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1" r:id="rId6"/>
    <p:sldId id="264" r:id="rId7"/>
    <p:sldId id="275" r:id="rId8"/>
    <p:sldId id="277" r:id="rId9"/>
    <p:sldId id="267" r:id="rId10"/>
    <p:sldId id="273" r:id="rId11"/>
    <p:sldId id="272" r:id="rId12"/>
    <p:sldId id="274" r:id="rId13"/>
    <p:sldId id="268" r:id="rId14"/>
    <p:sldId id="279" r:id="rId15"/>
    <p:sldId id="278" r:id="rId16"/>
    <p:sldId id="269" r:id="rId17"/>
    <p:sldId id="270" r:id="rId18"/>
    <p:sldId id="280" r:id="rId19"/>
    <p:sldId id="271" r:id="rId20"/>
    <p:sldId id="260" r:id="rId21"/>
  </p:sldIdLst>
  <p:sldSz cx="9144000" cy="5715000" type="screen16x1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81" d="100"/>
          <a:sy n="81" d="100"/>
        </p:scale>
        <p:origin x="884" y="5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820D-1600-4C87-8E16-5465A6115C70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ED2-885E-417D-AD17-017B9E86BA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2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42543" r="28168" b="26207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8810" y="2234614"/>
            <a:ext cx="7772400" cy="1562199"/>
          </a:xfrm>
        </p:spPr>
        <p:txBody>
          <a:bodyPr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88810" y="4036340"/>
            <a:ext cx="7776864" cy="1200133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88224" y="33722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9450BAA-C9DD-4AEE-B893-7A007E82D42D}" type="datetime1">
              <a:rPr lang="fi-FI" smtClean="0"/>
              <a:pPr/>
              <a:t>6.2.2019</a:t>
            </a:fld>
            <a:endParaRPr lang="fi-FI" dirty="0"/>
          </a:p>
        </p:txBody>
      </p:sp>
      <p:sp>
        <p:nvSpPr>
          <p:cNvPr id="2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27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3204"/>
            <a:ext cx="1080120" cy="15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128792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21396"/>
            <a:ext cx="8208912" cy="3384376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768000" y="1489348"/>
            <a:ext cx="2376000" cy="37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67544" y="360000"/>
            <a:ext cx="7056784" cy="1260482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3"/>
          </p:nvPr>
        </p:nvSpPr>
        <p:spPr>
          <a:xfrm>
            <a:off x="467544" y="1921396"/>
            <a:ext cx="5976664" cy="3312368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203"/>
            <a:ext cx="750837" cy="10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35313" r="34583" b="33438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481236"/>
            <a:ext cx="7772400" cy="1562199"/>
          </a:xfrm>
        </p:spPr>
        <p:txBody>
          <a:bodyPr anchor="t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63191"/>
            <a:ext cx="7776864" cy="120013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525600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fld id="{87BBD890-9714-47BC-B6FE-73CFFC699143}" type="slidenum">
              <a:rPr lang="fi-FI" smtClean="0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7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3606" r="45437" b="45144"/>
          <a:stretch/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lkoinen C-kirjain, joka on osa Celian logoa" title="Celian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8602" r="19431" b="37969"/>
          <a:stretch/>
        </p:blipFill>
        <p:spPr bwMode="auto">
          <a:xfrm>
            <a:off x="4234559" y="4585692"/>
            <a:ext cx="674881" cy="6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00304" y="4072956"/>
            <a:ext cx="3577540" cy="1200133"/>
          </a:xfrm>
        </p:spPr>
        <p:txBody>
          <a:bodyPr anchor="b">
            <a:norm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Yhteystiedot (nimi lihavoituna)</a:t>
            </a:r>
          </a:p>
        </p:txBody>
      </p:sp>
    </p:spTree>
    <p:extLst>
      <p:ext uri="{BB962C8B-B14F-4D97-AF65-F5344CB8AC3E}">
        <p14:creationId xmlns:p14="http://schemas.microsoft.com/office/powerpoint/2010/main" val="22411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6199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rt/nmrt/news/footnotes/november2014/working-patrons-disabilities-how-do-i-get-started-lorelei-rutledge-ala-library-services-people" TargetMode="External"/><Relationship Id="rId2" Type="http://schemas.openxmlformats.org/officeDocument/2006/relationships/hyperlink" Target="https://crln.acrl.org/index.php/crlnews/article/view/16861/1848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washington.edu/tft/a11ylog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lydose/71859999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8810" y="1777380"/>
            <a:ext cx="7772400" cy="2019433"/>
          </a:xfrm>
        </p:spPr>
        <p:txBody>
          <a:bodyPr/>
          <a:lstStyle/>
          <a:p>
            <a:r>
              <a:rPr lang="fi-FI" sz="3600" dirty="0"/>
              <a:t>Celia-rekisteröinnistä korkeakoulukirjaston saavutettavuuspalveluksi?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fi-FI" dirty="0"/>
              <a:t>30.1.2019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0BAA-C9DD-4AEE-B893-7A007E82D42D}" type="datetime1">
              <a:rPr lang="fi-FI" smtClean="0"/>
              <a:pPr/>
              <a:t>6.2.2019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3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Riittävätkö resurssit?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129307"/>
            <a:ext cx="5976664" cy="4430963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pPr>
              <a:spcBef>
                <a:spcPts val="1200"/>
              </a:spcBef>
            </a:pPr>
            <a:r>
              <a:rPr lang="fi-FI" sz="2200" dirty="0"/>
              <a:t>Kaikkea ei tarvitse tehdä, mutta jotain näistä:</a:t>
            </a:r>
          </a:p>
          <a:p>
            <a:pPr lvl="1">
              <a:spcBef>
                <a:spcPts val="1200"/>
              </a:spcBef>
            </a:pPr>
            <a:r>
              <a:rPr lang="fi-FI" sz="2200" dirty="0"/>
              <a:t>Oma osio saavutettavuusasioista kirjaston verkkosivuilla</a:t>
            </a:r>
          </a:p>
          <a:p>
            <a:pPr lvl="1">
              <a:spcBef>
                <a:spcPts val="1200"/>
              </a:spcBef>
            </a:pPr>
            <a:r>
              <a:rPr lang="fi-FI" sz="2200" dirty="0"/>
              <a:t>Yhteistyötä korkeakoulun erityisopettajien ja esteettömyyspalveluiden kanssa</a:t>
            </a:r>
          </a:p>
          <a:p>
            <a:pPr lvl="1">
              <a:spcBef>
                <a:spcPts val="1200"/>
              </a:spcBef>
            </a:pPr>
            <a:r>
              <a:rPr lang="fi-FI" sz="2200" dirty="0"/>
              <a:t>Tietoa saavutettavista julkaisuista opetushenkilökunnalle sekä uusille opiskelijoille </a:t>
            </a:r>
          </a:p>
          <a:p>
            <a:pPr>
              <a:spcBef>
                <a:spcPts val="1200"/>
              </a:spcBef>
            </a:pPr>
            <a:r>
              <a:rPr lang="fi-FI" sz="2200" dirty="0"/>
              <a:t>Verkkosivujen ja -palveluiden ylläpitäjiltä edellytetään kuitenkin saavutettavuusdirektiivin toimeenpanoa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50" y="1489348"/>
            <a:ext cx="2362500" cy="3780000"/>
          </a:xfrm>
        </p:spPr>
      </p:pic>
    </p:spTree>
    <p:extLst>
      <p:ext uri="{BB962C8B-B14F-4D97-AF65-F5344CB8AC3E}">
        <p14:creationId xmlns:p14="http://schemas.microsoft.com/office/powerpoint/2010/main" val="12486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292DAF-B3B1-4F6F-9689-5217B810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Ratkaisuksi resurssipulaan yhteistyö?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2CC9C8-D0F4-453C-B543-8247DD5E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fi-FI" sz="2400" dirty="0"/>
              <a:t>Celia-yhteyshenkilöiden tiiviimpi yhteistyö yli korkeakoulurajojen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Yhteinen </a:t>
            </a:r>
            <a:r>
              <a:rPr lang="fi-FI" sz="2400" dirty="0" err="1"/>
              <a:t>Whatsapp</a:t>
            </a:r>
            <a:r>
              <a:rPr lang="fi-FI" sz="2400" dirty="0"/>
              <a:t>-ryhmä Celia-yhteyshenkilöille?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Korkeakoulukirjastojen yhteinen teemapäivä saavutettavuudesta?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Kirjastot mukaan korkeakoulujen saavutettavuushankkeisiin: esimerkiksi OHO-hanke, Digicampus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8E0C57-D3D6-4598-9183-BF185424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60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9B23FB-4EA8-4588-8A61-135EDE3D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haasteita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26A521-0BB3-4707-9999-DFEC66369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7340"/>
            <a:ext cx="8208912" cy="388843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i-FI" sz="2400" dirty="0"/>
              <a:t>Lukemisesteen tunnistaminen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Lukemisesteisen opiskelijan kohtaaminen 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Saavutettavan aineiston hankinta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Saavutettavuustiedot aineiston kuvailuun mukaan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Kustantajien rooli ja panos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Opettajien omien opetusaineistojen saavutettavuus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Korkeakoulujen julkaisuarkistojen saavutettavuus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352475-A2F7-47D7-B3B6-13DF5344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4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Celia tarjoaa avuksi?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201316"/>
            <a:ext cx="5976664" cy="4032448"/>
          </a:xfrm>
        </p:spPr>
        <p:txBody>
          <a:bodyPr>
            <a:normAutofit/>
          </a:bodyPr>
          <a:lstStyle/>
          <a:p>
            <a:endParaRPr lang="fi-FI" dirty="0"/>
          </a:p>
          <a:p>
            <a:pPr>
              <a:spcBef>
                <a:spcPts val="1200"/>
              </a:spcBef>
            </a:pPr>
            <a:r>
              <a:rPr lang="fi-FI" sz="2400" dirty="0"/>
              <a:t>Neuvontaa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Koulutusta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Saavutettavia kurssikirjoja sekä kirjoja opinnäytetyön lähteiksi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Korkeakoulujen asiakkuusvastaavien ja saavutettavuusasiantuntijan palvelut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Onko tarvetta jollekin uudelle?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97C3A96F-44D1-4ACA-B193-3E39FEA92F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09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/>
              <a:t>Celian</a:t>
            </a:r>
            <a:r>
              <a:rPr lang="fi-FI" sz="3200" dirty="0"/>
              <a:t> korkeakoulukirjoista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345332"/>
            <a:ext cx="5920806" cy="40096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i-FI" sz="2200" dirty="0"/>
              <a:t>Kirjat tehdään pääosin koneäänellä</a:t>
            </a:r>
          </a:p>
          <a:p>
            <a:pPr>
              <a:spcBef>
                <a:spcPts val="1200"/>
              </a:spcBef>
            </a:pPr>
            <a:r>
              <a:rPr lang="fi-FI" sz="2200" dirty="0"/>
              <a:t>Enemmistö </a:t>
            </a:r>
            <a:r>
              <a:rPr lang="fi-FI" sz="2200" dirty="0" err="1"/>
              <a:t>Celian</a:t>
            </a:r>
            <a:r>
              <a:rPr lang="fi-FI" sz="2200" dirty="0"/>
              <a:t> tuottamista korkeakoulukirjoista suomenkielisiä</a:t>
            </a:r>
          </a:p>
          <a:p>
            <a:pPr>
              <a:spcBef>
                <a:spcPts val="1200"/>
              </a:spcBef>
            </a:pPr>
            <a:r>
              <a:rPr lang="fi-FI" sz="2200" dirty="0"/>
              <a:t>Celia paikkaa markkina-aukkoa</a:t>
            </a:r>
          </a:p>
          <a:p>
            <a:pPr>
              <a:spcBef>
                <a:spcPts val="1200"/>
              </a:spcBef>
            </a:pPr>
            <a:r>
              <a:rPr lang="fi-FI" sz="2200" dirty="0"/>
              <a:t>Saavutettavan kirjan tuotantoaika on 3 kk – miten korreloi korkeakoulun aikataulujen kanssa?</a:t>
            </a:r>
          </a:p>
          <a:p>
            <a:pPr>
              <a:spcBef>
                <a:spcPts val="1200"/>
              </a:spcBef>
            </a:pPr>
            <a:r>
              <a:rPr lang="fi-FI" sz="2200" dirty="0"/>
              <a:t>Jos kirja löytyy e-kirjana, sen saavutettavuus tulisi selvittää</a:t>
            </a:r>
          </a:p>
          <a:p>
            <a:endParaRPr lang="fi-FI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50" y="1489348"/>
            <a:ext cx="2362500" cy="3780000"/>
          </a:xfrm>
        </p:spPr>
      </p:pic>
    </p:spTree>
    <p:extLst>
      <p:ext uri="{BB962C8B-B14F-4D97-AF65-F5344CB8AC3E}">
        <p14:creationId xmlns:p14="http://schemas.microsoft.com/office/powerpoint/2010/main" val="14608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9AB06-BCC4-4548-BCB3-22E01D0A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Tulevaisuudennäkymiä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ADFC4C-D887-4F03-87CA-522CA7DA6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0482"/>
            <a:ext cx="8208912" cy="368529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i-FI" sz="2400" dirty="0"/>
              <a:t>Celia on päivittämässä kokoelmapolitiikkaansa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Suomenkielinen koneääni elinkaarensa loppupuolella, uuden hankinta ei ole resurssisyistä mahdollinen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Tehdäänkö korkeakoulusektorille tulevaisuudessa saavutettavia e-kirjoja, joita kuunnellaan omilla laitteilla?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Tehdäänkö jossain vaiheessa valikoivampaa tuotantoa?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Mitkä ovat </a:t>
            </a:r>
            <a:r>
              <a:rPr lang="fi-FI" sz="2400" dirty="0" err="1"/>
              <a:t>Celian</a:t>
            </a:r>
            <a:r>
              <a:rPr lang="fi-FI" sz="2400" dirty="0"/>
              <a:t> resurssit?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61D5F56-7967-4624-B061-917D1482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04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C945AB-8269-402A-AB8D-2AE5F528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F29760-8569-4A2B-88F0-77F0EB81A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400" dirty="0"/>
              <a:t>Rosen, Stephanie. What does a library accessibility specialist do? How a new role advances accessibility through education and advocacy. College &amp; Research Libraries News, [</a:t>
            </a:r>
            <a:r>
              <a:rPr lang="en-US" sz="1400" dirty="0" err="1"/>
              <a:t>S.l.</a:t>
            </a:r>
            <a:r>
              <a:rPr lang="en-US" sz="1400" dirty="0"/>
              <a:t>], v. 79, n. 1, p. 23</a:t>
            </a:r>
            <a:r>
              <a:rPr lang="en-US" sz="1400"/>
              <a:t>, </a:t>
            </a:r>
            <a:r>
              <a:rPr lang="en-US" sz="1400" dirty="0"/>
              <a:t>J</a:t>
            </a:r>
            <a:r>
              <a:rPr lang="en-US" sz="1400"/>
              <a:t>an</a:t>
            </a:r>
            <a:r>
              <a:rPr lang="en-US" sz="1400" dirty="0" err="1"/>
              <a:t>.</a:t>
            </a:r>
            <a:r>
              <a:rPr lang="en-US" sz="1400" dirty="0"/>
              <a:t> 2018. ISSN 2150-6698. &lt;</a:t>
            </a:r>
            <a:r>
              <a:rPr lang="en-US" sz="1400" dirty="0">
                <a:hlinkClick r:id="rId2"/>
              </a:rPr>
              <a:t>https://crln.acrl.org/index.php/crlnews/article/view/16861/18483</a:t>
            </a:r>
            <a:r>
              <a:rPr lang="en-US" sz="1400" dirty="0"/>
              <a:t>&gt;. </a:t>
            </a:r>
            <a:r>
              <a:rPr lang="en-US" sz="1400" dirty="0" err="1"/>
              <a:t>Luettu</a:t>
            </a:r>
            <a:r>
              <a:rPr lang="en-US" sz="1400" dirty="0"/>
              <a:t> 12.10. 2018.</a:t>
            </a:r>
            <a:br>
              <a:rPr lang="en-US" sz="1400" dirty="0"/>
            </a:br>
            <a:endParaRPr lang="en-US" sz="1400" dirty="0"/>
          </a:p>
          <a:p>
            <a:pPr fontAlgn="base">
              <a:buFont typeface="+mj-lt"/>
              <a:buAutoNum type="arabicPeriod"/>
            </a:pPr>
            <a:r>
              <a:rPr lang="en-US" sz="1400" dirty="0"/>
              <a:t>Rutledge, Lorelei. Working With Patrons With Disabilities: How Do I Get Started? American Library Association, February 18, 2015. </a:t>
            </a:r>
            <a:r>
              <a:rPr lang="en-US" sz="1400" dirty="0">
                <a:hlinkClick r:id="rId3"/>
              </a:rPr>
              <a:t>http://www.ala.org/rt/nmrt/news/footnotes/november2014/working-patrons-disabilities-how-do-i-get-started-lorelei-rutledge-ala-library-services-people</a:t>
            </a:r>
            <a:r>
              <a:rPr lang="en-US" sz="1400" u="sng" dirty="0"/>
              <a:t> </a:t>
            </a:r>
            <a:r>
              <a:rPr lang="en-US" sz="1400" dirty="0" err="1"/>
              <a:t>Luettu</a:t>
            </a:r>
            <a:r>
              <a:rPr lang="en-US" sz="1400" dirty="0"/>
              <a:t> 22.1.2019.</a:t>
            </a:r>
          </a:p>
          <a:p>
            <a:pPr marL="0" indent="0" fontAlgn="base">
              <a:buNone/>
            </a:pPr>
            <a:endParaRPr lang="en-US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39E7E1-26DA-4110-8459-06C07D3E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73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Rebekka Laaksonen</a:t>
            </a:r>
          </a:p>
          <a:p>
            <a:r>
              <a:rPr lang="fi-FI" dirty="0"/>
              <a:t>Rebekka.laaksonen@celia.fi</a:t>
            </a:r>
          </a:p>
        </p:txBody>
      </p:sp>
      <p:sp>
        <p:nvSpPr>
          <p:cNvPr id="3" name="Alaotsikko 1"/>
          <p:cNvSpPr txBox="1">
            <a:spLocks/>
          </p:cNvSpPr>
          <p:nvPr/>
        </p:nvSpPr>
        <p:spPr>
          <a:xfrm>
            <a:off x="2987824" y="1633364"/>
            <a:ext cx="3577540" cy="1200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3275856" y="1725598"/>
            <a:ext cx="2520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6000" dirty="0">
                <a:solidFill>
                  <a:schemeClr val="bg1"/>
                </a:solidFill>
                <a:latin typeface="+mj-lt"/>
              </a:rPr>
              <a:t>Kiitos!</a:t>
            </a:r>
          </a:p>
          <a:p>
            <a:pPr algn="ctr"/>
            <a:r>
              <a:rPr lang="fi-FI" sz="2000" dirty="0" err="1">
                <a:solidFill>
                  <a:schemeClr val="bg1"/>
                </a:solidFill>
                <a:latin typeface="+mj-lt"/>
              </a:rPr>
              <a:t>www.celia.fi</a:t>
            </a:r>
            <a:endParaRPr lang="fi-FI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29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66D8F-6FB3-47DF-B93D-14D0287B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Saavutettavuus terminä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34568C-FCB8-4A99-9ECF-4406E5BB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5372"/>
            <a:ext cx="8208912" cy="3600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i-FI" sz="2400" b="1" dirty="0"/>
              <a:t>Saavutettavuus</a:t>
            </a:r>
            <a:r>
              <a:rPr lang="fi-FI" sz="2400" dirty="0"/>
              <a:t> on eri asia kuin </a:t>
            </a:r>
            <a:r>
              <a:rPr lang="fi-FI" sz="2400" b="1" dirty="0"/>
              <a:t>saatavuus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Saavutettavuudella varmistetaan, että kaikenlaisten ihmisten on helppo käyttää tuotetta tai palvelua eli toimintarajoitteet eivät estä käyttöä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Saavutettavuus mahdollistaa yhdenvertaisuuden ja osallisuuden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Esimerkiksi avoin tieto ei välttämättä ole saavutettavaa, vaikka onkin saatavaa</a:t>
            </a:r>
          </a:p>
          <a:p>
            <a:pPr marL="0" indent="0">
              <a:spcBef>
                <a:spcPts val="1200"/>
              </a:spcBef>
              <a:buNone/>
            </a:pPr>
            <a:endParaRPr lang="fi-FI" sz="2400" dirty="0"/>
          </a:p>
          <a:p>
            <a:endParaRPr lang="fi-FI" b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C90801-4184-4083-850B-7D33EAF1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46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Saavutettavuus osana kirjaston palveluita: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921396"/>
            <a:ext cx="6048672" cy="33346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i-FI" sz="2200" dirty="0"/>
              <a:t>Tukee yhdenvertaisuutta</a:t>
            </a:r>
          </a:p>
          <a:p>
            <a:pPr>
              <a:spcBef>
                <a:spcPts val="1200"/>
              </a:spcBef>
            </a:pPr>
            <a:r>
              <a:rPr lang="fi-FI" sz="2200" dirty="0"/>
              <a:t>Olisi hyvä ottaa osaksi kirjaston strategiaa</a:t>
            </a:r>
          </a:p>
          <a:p>
            <a:pPr>
              <a:spcBef>
                <a:spcPts val="1200"/>
              </a:spcBef>
            </a:pPr>
            <a:r>
              <a:rPr lang="fi-FI" sz="2200" dirty="0"/>
              <a:t>On paljon enemmän kuin </a:t>
            </a:r>
            <a:r>
              <a:rPr lang="fi-FI" sz="2200" dirty="0" err="1"/>
              <a:t>Celian</a:t>
            </a:r>
            <a:r>
              <a:rPr lang="fi-FI" sz="2200" dirty="0"/>
              <a:t> asiakkuus</a:t>
            </a:r>
            <a:endParaRPr lang="fi-FI" sz="2200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fi-FI" sz="2200" dirty="0">
                <a:sym typeface="Wingdings" panose="05000000000000000000" pitchFamily="2" charset="2"/>
              </a:rPr>
              <a:t>Edellyttää sitoutumista</a:t>
            </a:r>
          </a:p>
          <a:p>
            <a:pPr>
              <a:spcBef>
                <a:spcPts val="1200"/>
              </a:spcBef>
            </a:pPr>
            <a:r>
              <a:rPr lang="fi-FI" sz="2200" dirty="0">
                <a:sym typeface="Wingdings" panose="05000000000000000000" pitchFamily="2" charset="2"/>
              </a:rPr>
              <a:t>Auttaa muitakin kuin lukemisesteisiä</a:t>
            </a:r>
          </a:p>
          <a:p>
            <a:pPr>
              <a:spcBef>
                <a:spcPts val="1200"/>
              </a:spcBef>
            </a:pPr>
            <a:r>
              <a:rPr lang="fi-FI" sz="2200" dirty="0"/>
              <a:t>On yhä enemmän sidoksissa lainsäädäntöön</a:t>
            </a:r>
          </a:p>
        </p:txBody>
      </p:sp>
      <p:pic>
        <p:nvPicPr>
          <p:cNvPr id="29" name="Kuvan paikkamerkki 28" descr="Saavutettavuuslogo, joka kuvaa näköä, tuntoa, kuuloa ja ajattelua&#10;">
            <a:extLst>
              <a:ext uri="{FF2B5EF4-FFF2-40B4-BE49-F238E27FC236}">
                <a16:creationId xmlns:a16="http://schemas.microsoft.com/office/drawing/2014/main" id="{0BDD4F7F-2138-4698-A0BA-95164F1886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2000" y="1944000"/>
            <a:ext cx="1800000" cy="1800000"/>
          </a:xfrm>
        </p:spPr>
      </p:pic>
      <p:sp>
        <p:nvSpPr>
          <p:cNvPr id="30" name="Tekstiruutu 29">
            <a:extLst>
              <a:ext uri="{FF2B5EF4-FFF2-40B4-BE49-F238E27FC236}">
                <a16:creationId xmlns:a16="http://schemas.microsoft.com/office/drawing/2014/main" id="{B8C8BC75-D71C-4C8E-905F-7DA4EAFD0C19}"/>
              </a:ext>
            </a:extLst>
          </p:cNvPr>
          <p:cNvSpPr txBox="1"/>
          <p:nvPr/>
        </p:nvSpPr>
        <p:spPr>
          <a:xfrm>
            <a:off x="7020272" y="3960000"/>
            <a:ext cx="16869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/>
              <a:t>Accessibily</a:t>
            </a:r>
            <a:r>
              <a:rPr lang="fi-FI" sz="900" dirty="0"/>
              <a:t> logo, tekijä </a:t>
            </a:r>
            <a:r>
              <a:rPr lang="fi-FI" sz="900" dirty="0" err="1"/>
              <a:t>Christy</a:t>
            </a:r>
            <a:r>
              <a:rPr lang="fi-FI" sz="900" dirty="0"/>
              <a:t> </a:t>
            </a:r>
            <a:r>
              <a:rPr lang="fi-FI" sz="900" dirty="0" err="1"/>
              <a:t>Blew</a:t>
            </a:r>
            <a:r>
              <a:rPr lang="fi-FI" sz="900" dirty="0"/>
              <a:t>, käyttöoikeus: </a:t>
            </a:r>
            <a:r>
              <a:rPr lang="fi-FI" sz="900" dirty="0">
                <a:hlinkClick r:id="rId4" tooltip="https://creativecommons.org/licenses/by-nc-sa/3.0/"/>
              </a:rPr>
              <a:t>CC BY-SA-NC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4210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E4501-5AD4-441B-8CC9-B5B5B6E6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Kysymykset, joita kannattaa miettiä: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D1E6B8-3AA6-43F3-98CE-0C91526FE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i-FI" sz="2100" dirty="0"/>
              <a:t>Onko omassa kirjastossasi mietitty laajemmin, miten edistätte saavutettavuutta palveluissanne?</a:t>
            </a:r>
          </a:p>
          <a:p>
            <a:pPr>
              <a:spcBef>
                <a:spcPts val="1200"/>
              </a:spcBef>
            </a:pPr>
            <a:r>
              <a:rPr lang="fi-FI" sz="2100" dirty="0"/>
              <a:t>Oletteko tutkineet kirjastonne e-aineistojen saavutettavuutta?</a:t>
            </a:r>
          </a:p>
          <a:p>
            <a:pPr>
              <a:spcBef>
                <a:spcPts val="1200"/>
              </a:spcBef>
            </a:pPr>
            <a:r>
              <a:rPr lang="fi-FI" sz="2100" dirty="0"/>
              <a:t>Mitä osaatte kertoa opiskelijoille tarjolla olevista sovelluksista, joilla voi kuunnella tekstit ääneen?</a:t>
            </a:r>
          </a:p>
          <a:p>
            <a:pPr>
              <a:spcBef>
                <a:spcPts val="1200"/>
              </a:spcBef>
            </a:pPr>
            <a:r>
              <a:rPr lang="fi-FI" sz="2100" dirty="0"/>
              <a:t>Tiedättekö, ketkä korkeakoulussa hoitavat esteettömyyspalveluita? Onko kirjastonne tehnyt yhteistyötä heidän kanssaan?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94A1A2E-C42F-4547-B859-FF1E32DE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6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B22B4-BC19-40FC-A71D-4A3E671E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Celian</a:t>
            </a:r>
            <a:r>
              <a:rPr lang="fi-FI" dirty="0"/>
              <a:t> 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48F4E-4D79-40BA-8C70-07B2AD92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7340"/>
            <a:ext cx="8208912" cy="3937660"/>
          </a:xfrm>
        </p:spPr>
        <p:txBody>
          <a:bodyPr>
            <a:normAutofit/>
          </a:bodyPr>
          <a:lstStyle/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400050" lvl="1" indent="0">
              <a:buNone/>
            </a:pPr>
            <a:r>
              <a:rPr lang="fi-FI" sz="2200" dirty="0"/>
              <a:t>Saavutettavuus on osa kirjastojen arkipäivää aineiston hankinnasta asiakasviestintään. Kenenkään opiskelu ei hidastu tai keskeydy lukemisen esteiden takia.</a:t>
            </a:r>
          </a:p>
          <a:p>
            <a:endParaRPr lang="fi-FI" sz="28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E19D31-EE06-457C-A469-83314847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Kuva 6" descr="Latu metsässä kohti auringonvaloa">
            <a:extLst>
              <a:ext uri="{FF2B5EF4-FFF2-40B4-BE49-F238E27FC236}">
                <a16:creationId xmlns:a16="http://schemas.microsoft.com/office/drawing/2014/main" id="{5895497E-5ED6-49A3-BE6A-EB583858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40" y="1345332"/>
            <a:ext cx="2340000" cy="252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60000"/>
            <a:ext cx="7344816" cy="838425"/>
          </a:xfrm>
        </p:spPr>
        <p:txBody>
          <a:bodyPr/>
          <a:lstStyle/>
          <a:p>
            <a:r>
              <a:rPr lang="fi-FI" sz="3200" dirty="0"/>
              <a:t>Roomaakaan ei rakennettu päivässä…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67544" y="1273325"/>
            <a:ext cx="6307206" cy="428694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fi-FI" dirty="0"/>
          </a:p>
          <a:p>
            <a:pPr marL="0" indent="0">
              <a:spcBef>
                <a:spcPts val="1200"/>
              </a:spcBef>
              <a:buNone/>
            </a:pPr>
            <a:endParaRPr lang="fi-FI" dirty="0"/>
          </a:p>
          <a:p>
            <a:pPr marL="0" indent="0">
              <a:spcBef>
                <a:spcPts val="1200"/>
              </a:spcBef>
              <a:buNone/>
            </a:pPr>
            <a:r>
              <a:rPr lang="fi-FI" sz="2400" dirty="0"/>
              <a:t>Ensiaskeleita kohti saavutettavaa kirjastoa:</a:t>
            </a:r>
          </a:p>
          <a:p>
            <a:pPr lvl="1">
              <a:spcBef>
                <a:spcPts val="1200"/>
              </a:spcBef>
            </a:pPr>
            <a:r>
              <a:rPr lang="fi-FI" sz="2400" dirty="0"/>
              <a:t>Celia-rekisteröinnit ja Celia-info</a:t>
            </a:r>
          </a:p>
          <a:p>
            <a:pPr lvl="1">
              <a:spcBef>
                <a:spcPts val="1200"/>
              </a:spcBef>
            </a:pPr>
            <a:r>
              <a:rPr lang="fi-FI" sz="2400" dirty="0"/>
              <a:t>Kirjaston omien e-aineistojen saavutettavuudesta kertominen</a:t>
            </a:r>
          </a:p>
          <a:p>
            <a:pPr lvl="1">
              <a:spcBef>
                <a:spcPts val="1200"/>
              </a:spcBef>
            </a:pPr>
            <a:r>
              <a:rPr lang="fi-FI" sz="2400" dirty="0"/>
              <a:t>Verkkopalvelujen saavutettavuuden varmistaminen</a:t>
            </a:r>
          </a:p>
        </p:txBody>
      </p:sp>
      <p:pic>
        <p:nvPicPr>
          <p:cNvPr id="14" name="Kuvan paikkamerkki 13" descr="Kuva Södertörnin korkeakoulun kirjaston tilasta kirjahyllyineen ja istuimineen">
            <a:extLst>
              <a:ext uri="{FF2B5EF4-FFF2-40B4-BE49-F238E27FC236}">
                <a16:creationId xmlns:a16="http://schemas.microsoft.com/office/drawing/2014/main" id="{0D856037-E7AD-4E9B-8F34-2CC5287A47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6" r="32356"/>
          <a:stretch>
            <a:fillRect/>
          </a:stretch>
        </p:blipFill>
        <p:spPr>
          <a:xfrm>
            <a:off x="6768000" y="1489348"/>
            <a:ext cx="2376000" cy="3780000"/>
          </a:xfrm>
        </p:spPr>
      </p:pic>
    </p:spTree>
    <p:extLst>
      <p:ext uri="{BB962C8B-B14F-4D97-AF65-F5344CB8AC3E}">
        <p14:creationId xmlns:p14="http://schemas.microsoft.com/office/powerpoint/2010/main" val="36725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C90904-227B-4DB3-A2C0-A5A52998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87B9E6D-401D-4FD3-A7C5-59087E0A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Kirjaston omien e-aineistojen saavutettavuus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1F291B4C-D731-4016-A9F5-99E5CDDE32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544" y="1561356"/>
            <a:ext cx="5976664" cy="367240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endParaRPr lang="fi-FI" dirty="0"/>
          </a:p>
          <a:p>
            <a:pPr>
              <a:spcBef>
                <a:spcPts val="1200"/>
              </a:spcBef>
            </a:pPr>
            <a:r>
              <a:rPr lang="fi-FI" sz="2200" dirty="0" err="1"/>
              <a:t>Celialla</a:t>
            </a:r>
            <a:r>
              <a:rPr lang="fi-FI" sz="2200" dirty="0"/>
              <a:t> on vähäiset mahdollisuudet testata kirjastojen </a:t>
            </a:r>
            <a:r>
              <a:rPr lang="fi-FI" sz="2200" dirty="0" err="1"/>
              <a:t>lisenssoituja</a:t>
            </a:r>
            <a:r>
              <a:rPr lang="fi-FI" sz="2200" dirty="0"/>
              <a:t> e-aineistoja</a:t>
            </a:r>
          </a:p>
          <a:p>
            <a:pPr>
              <a:spcBef>
                <a:spcPts val="1200"/>
              </a:spcBef>
            </a:pPr>
            <a:r>
              <a:rPr lang="fi-FI" sz="2200" dirty="0"/>
              <a:t>E-aineiston saavutettavuuden testaus jää kirjastoille ja lukemisesteisille opiskelijoille</a:t>
            </a:r>
          </a:p>
          <a:p>
            <a:pPr>
              <a:spcBef>
                <a:spcPts val="1200"/>
              </a:spcBef>
            </a:pPr>
            <a:r>
              <a:rPr lang="fi-FI" sz="2200" dirty="0"/>
              <a:t>E-kirjapalvelut kertovat vaihtelevasti palvelunsa saavutettavuusominaisuuksista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200" dirty="0">
                <a:cs typeface="Calibri" panose="020F0502020204030204" pitchFamily="34" charset="0"/>
              </a:rPr>
              <a:t>→ miten saadaan tieto kootusti asiakkaille?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37" name="Kuvan paikkamerkki 36" descr="Kirjoja kuulokkeiden sisällä kuvaamassa äänikirjoja.">
            <a:extLst>
              <a:ext uri="{FF2B5EF4-FFF2-40B4-BE49-F238E27FC236}">
                <a16:creationId xmlns:a16="http://schemas.microsoft.com/office/drawing/2014/main" id="{FC3FC842-43F1-45F7-B43A-5261863A93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07" b="1807"/>
          <a:stretch>
            <a:fillRect/>
          </a:stretch>
        </p:blipFill>
        <p:spPr/>
      </p:pic>
      <p:sp>
        <p:nvSpPr>
          <p:cNvPr id="38" name="Tekstiruutu 37">
            <a:extLst>
              <a:ext uri="{FF2B5EF4-FFF2-40B4-BE49-F238E27FC236}">
                <a16:creationId xmlns:a16="http://schemas.microsoft.com/office/drawing/2014/main" id="{01DB86F3-4419-454C-A041-239D76BB2CE2}"/>
              </a:ext>
            </a:extLst>
          </p:cNvPr>
          <p:cNvSpPr txBox="1"/>
          <p:nvPr/>
        </p:nvSpPr>
        <p:spPr>
          <a:xfrm>
            <a:off x="6768000" y="5269348"/>
            <a:ext cx="2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Tekijä Jeff </a:t>
            </a:r>
            <a:r>
              <a:rPr lang="fi-FI" sz="900" dirty="0" err="1"/>
              <a:t>Daly</a:t>
            </a:r>
            <a:r>
              <a:rPr lang="fi-FI" sz="900" dirty="0"/>
              <a:t>,</a:t>
            </a:r>
          </a:p>
          <a:p>
            <a:r>
              <a:rPr lang="fi-FI" sz="900" dirty="0"/>
              <a:t>käyttöoikeus: </a:t>
            </a:r>
            <a:r>
              <a:rPr lang="fi-FI" sz="900" dirty="0">
                <a:hlinkClick r:id="rId4" tooltip="https://creativecommons.org/licenses/by-nc-sa/3.0/"/>
              </a:rPr>
              <a:t>CC BY-SA-NC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0552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E72655-B762-429E-8330-94CC7F69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Seuraava askel…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84791F-DC43-4247-AC31-3AEAEA6A3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5332"/>
            <a:ext cx="8208912" cy="374441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endParaRPr lang="fi-FI" dirty="0"/>
          </a:p>
          <a:p>
            <a:pPr>
              <a:spcBef>
                <a:spcPts val="1200"/>
              </a:spcBef>
            </a:pPr>
            <a:r>
              <a:rPr lang="fi-FI" sz="2400" dirty="0"/>
              <a:t>Celia-rekisteröinnistä kirjaston saavutettavuuspalveluksi?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Maailmalla on jo korkeakouluissa kirjastoammattilaisia, jotka ovat erikoistuneet saavutettavuuteen (</a:t>
            </a:r>
            <a:r>
              <a:rPr lang="fi-FI" sz="2400" dirty="0" err="1"/>
              <a:t>accessibility</a:t>
            </a:r>
            <a:r>
              <a:rPr lang="fi-FI" sz="2400" dirty="0"/>
              <a:t> </a:t>
            </a:r>
            <a:r>
              <a:rPr lang="fi-FI" sz="2400" dirty="0" err="1"/>
              <a:t>librarian</a:t>
            </a:r>
            <a:r>
              <a:rPr lang="fi-FI" sz="2400" dirty="0"/>
              <a:t>)</a:t>
            </a:r>
          </a:p>
          <a:p>
            <a:pPr>
              <a:spcBef>
                <a:spcPts val="1200"/>
              </a:spcBef>
            </a:pPr>
            <a:r>
              <a:rPr lang="fi-FI" sz="2400" dirty="0"/>
              <a:t>Joissakin korkeakoulukirjastoissa on  saavutettavuuspalveluihin erikoistuneita 2-3 hengen tiimejä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320319-0EB9-4428-B91D-50B1A4AC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28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24CB49-D2FE-4DAB-9768-582256E3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0000"/>
            <a:ext cx="7488832" cy="1260482"/>
          </a:xfrm>
        </p:spPr>
        <p:txBody>
          <a:bodyPr/>
          <a:lstStyle/>
          <a:p>
            <a:r>
              <a:rPr lang="fi-FI" sz="3200" dirty="0"/>
              <a:t>Mitä kirjaston saavutettavuuspalvelu tekee?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13AD0A-EDD5-4D5C-B1C8-002EF3BD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5372"/>
            <a:ext cx="8208912" cy="396044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i-FI" sz="2400" dirty="0"/>
              <a:t>Stephanie Rosen (2018) kuvailee, että saavutettavuuteen erikoistunut kirjastoammattilainen</a:t>
            </a:r>
          </a:p>
          <a:p>
            <a:pPr lvl="1">
              <a:spcBef>
                <a:spcPts val="1200"/>
              </a:spcBef>
            </a:pPr>
            <a:r>
              <a:rPr lang="fi-FI" sz="2100" dirty="0"/>
              <a:t>varmistaa että saavutettavuus on osa kirjaston ”ajattelutapaa” ja strategiaa</a:t>
            </a:r>
          </a:p>
          <a:p>
            <a:pPr lvl="1">
              <a:spcBef>
                <a:spcPts val="1200"/>
              </a:spcBef>
            </a:pPr>
            <a:r>
              <a:rPr lang="fi-FI" sz="2100" dirty="0"/>
              <a:t>neuvoo ja perehdyttää kirjaston muuta henkilökuntaa saavutettavuusasioissa</a:t>
            </a:r>
          </a:p>
          <a:p>
            <a:pPr lvl="1">
              <a:spcBef>
                <a:spcPts val="1200"/>
              </a:spcBef>
            </a:pPr>
            <a:r>
              <a:rPr lang="fi-FI" sz="2100" dirty="0"/>
              <a:t>edistää saavutettavuuden huomioimista aineistohankinnassa</a:t>
            </a:r>
          </a:p>
          <a:p>
            <a:pPr lvl="1">
              <a:spcBef>
                <a:spcPts val="1200"/>
              </a:spcBef>
            </a:pPr>
            <a:r>
              <a:rPr lang="fi-FI" sz="2100" dirty="0"/>
              <a:t>lisää omaa ja työyhteisönsä tietoutta saavutettavuudesta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7E4D0B-6384-44FA-8D6B-A37CDC7E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0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Mukautettu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ia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ia-korkeakouluseminaari-2019.potx" id="{DD69E0E7-4BB3-46A4-BA75-0DD47470132D}" vid="{81E311D3-BF14-4B13-A73F-BC8420CD829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935461FF83DFA46B47EED5E4E914720" ma:contentTypeVersion="1" ma:contentTypeDescription="Luo uusi asiakirja." ma:contentTypeScope="" ma:versionID="004caf1ad6753676bec5c263c28d4139">
  <xsd:schema xmlns:xsd="http://www.w3.org/2001/XMLSchema" xmlns:xs="http://www.w3.org/2001/XMLSchema" xmlns:p="http://schemas.microsoft.com/office/2006/metadata/properties" xmlns:ns2="ce62d4ba-8fca-412c-b124-70c4851598af" targetNamespace="http://schemas.microsoft.com/office/2006/metadata/properties" ma:root="true" ma:fieldsID="b23a6bca232f1ccf0c7d47efd06dcbaa" ns2:_="">
    <xsd:import namespace="ce62d4ba-8fca-412c-b124-70c4851598a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2d4ba-8fca-412c-b124-70c4851598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511D4E-1693-44E4-8D48-FCE491AAE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F86B4C-3919-4349-AAD0-96F27FF284A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e62d4ba-8fca-412c-b124-70c4851598af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8122DB1-1364-45D7-8FA8-72A1BF38A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62d4ba-8fca-412c-b124-70c485159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celia-korkeakouluseminaari-2019</Template>
  <TotalTime>727</TotalTime>
  <Words>539</Words>
  <Application>Microsoft Office PowerPoint</Application>
  <PresentationFormat>Näytössä katseltava esitys (16:10)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Trebuchet MS</vt:lpstr>
      <vt:lpstr>Wingdings</vt:lpstr>
      <vt:lpstr>blank</vt:lpstr>
      <vt:lpstr>Celia-rekisteröinnistä korkeakoulukirjaston saavutettavuuspalveluksi?</vt:lpstr>
      <vt:lpstr>Saavutettavuus terminä</vt:lpstr>
      <vt:lpstr>Saavutettavuus osana kirjaston palveluita:</vt:lpstr>
      <vt:lpstr>Kysymykset, joita kannattaa miettiä:</vt:lpstr>
      <vt:lpstr>Celian tavoite</vt:lpstr>
      <vt:lpstr>Roomaakaan ei rakennettu päivässä…</vt:lpstr>
      <vt:lpstr>Kirjaston omien e-aineistojen saavutettavuus</vt:lpstr>
      <vt:lpstr>Seuraava askel… </vt:lpstr>
      <vt:lpstr>Mitä kirjaston saavutettavuuspalvelu tekee?</vt:lpstr>
      <vt:lpstr>Riittävätkö resurssit?</vt:lpstr>
      <vt:lpstr>Ratkaisuksi resurssipulaan yhteistyö?</vt:lpstr>
      <vt:lpstr>Muita haasteita</vt:lpstr>
      <vt:lpstr>Mitä Celia tarjoaa avuksi?</vt:lpstr>
      <vt:lpstr>Celian korkeakoulukirjoista</vt:lpstr>
      <vt:lpstr>Tulevaisuudennäkymiä</vt:lpstr>
      <vt:lpstr>Lähteet: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Celia-rekisteröijästä korkeakoulukirjaston saavutettavuusvastaavaksi?</dc:title>
  <dc:creator>Laaksonen Rebekka</dc:creator>
  <cp:lastModifiedBy>Ylä-Havanka Susanna</cp:lastModifiedBy>
  <cp:revision>132</cp:revision>
  <dcterms:created xsi:type="dcterms:W3CDTF">2019-01-14T09:15:44Z</dcterms:created>
  <dcterms:modified xsi:type="dcterms:W3CDTF">2019-02-06T11:34:45Z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0x0101006935461FF83DFA46B47EED5E4E914720</vt:lpwstr>
  </property>
</Properties>
</file>