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64" r:id="rId6"/>
    <p:sldId id="275" r:id="rId7"/>
    <p:sldId id="277" r:id="rId8"/>
    <p:sldId id="267" r:id="rId9"/>
    <p:sldId id="263" r:id="rId10"/>
    <p:sldId id="268" r:id="rId11"/>
    <p:sldId id="270" r:id="rId12"/>
    <p:sldId id="272" r:id="rId13"/>
    <p:sldId id="278" r:id="rId14"/>
    <p:sldId id="273" r:id="rId15"/>
    <p:sldId id="274" r:id="rId16"/>
    <p:sldId id="260" r:id="rId17"/>
  </p:sldIdLst>
  <p:sldSz cx="9144000" cy="5715000" type="screen16x1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2" autoAdjust="0"/>
  </p:normalViewPr>
  <p:slideViewPr>
    <p:cSldViewPr>
      <p:cViewPr varScale="1">
        <p:scale>
          <a:sx n="103" d="100"/>
          <a:sy n="103" d="100"/>
        </p:scale>
        <p:origin x="902" y="8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7820D-1600-4C87-8E16-5465A6115C70}" type="datetimeFigureOut">
              <a:rPr lang="fi-FI" smtClean="0"/>
              <a:t>28.8.2018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DBED2-885E-417D-AD17-017B9E86BA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627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Tuotanto\Celia\Celian visuaalinen ilme\Pattern\celia-taustakuvio-hiili-smaragdi50p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2" t="42543" r="28168" b="26207"/>
          <a:stretch/>
        </p:blipFill>
        <p:spPr bwMode="auto">
          <a:xfrm>
            <a:off x="0" y="-1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88810" y="2234614"/>
            <a:ext cx="7772400" cy="1562199"/>
          </a:xfrm>
        </p:spPr>
        <p:txBody>
          <a:bodyPr anchor="b">
            <a:noAutofit/>
          </a:bodyPr>
          <a:lstStyle>
            <a:lvl1pPr algn="l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88810" y="4036340"/>
            <a:ext cx="7776864" cy="1200133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588224" y="337220"/>
            <a:ext cx="2133600" cy="304271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D9450BAA-C9DD-4AEE-B893-7A007E82D42D}" type="datetime1">
              <a:rPr lang="fi-FI" smtClean="0"/>
              <a:pPr/>
              <a:t>28.8.2018</a:t>
            </a:fld>
            <a:endParaRPr lang="fi-FI" dirty="0"/>
          </a:p>
        </p:txBody>
      </p:sp>
      <p:sp>
        <p:nvSpPr>
          <p:cNvPr id="24" name="Dian numeron paikkamerkki 23"/>
          <p:cNvSpPr>
            <a:spLocks noGrp="1"/>
          </p:cNvSpPr>
          <p:nvPr>
            <p:ph type="sldNum" sz="quarter" idx="12"/>
          </p:nvPr>
        </p:nvSpPr>
        <p:spPr>
          <a:xfrm>
            <a:off x="6696000" y="5256000"/>
            <a:ext cx="2133600" cy="304271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7BBD890-9714-47BC-B6FE-73CFFC69914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27" name="Picture 3" descr="Celian logo, jossa vihreällä taustalla on valkoinen iso C-kirjain ja sen alla teksti Celia." title="Celian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-3204"/>
            <a:ext cx="1080120" cy="152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96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60000"/>
            <a:ext cx="7128792" cy="1260482"/>
          </a:xfrm>
        </p:spPr>
        <p:txBody>
          <a:bodyPr anchor="t">
            <a:noAutofit/>
          </a:bodyPr>
          <a:lstStyle>
            <a:lvl1pPr algn="l">
              <a:defRPr sz="40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921396"/>
            <a:ext cx="8208912" cy="3384376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ian numeron paikkamerkki 23"/>
          <p:cNvSpPr>
            <a:spLocks noGrp="1"/>
          </p:cNvSpPr>
          <p:nvPr>
            <p:ph type="sldNum" sz="quarter" idx="12"/>
          </p:nvPr>
        </p:nvSpPr>
        <p:spPr>
          <a:xfrm>
            <a:off x="6696000" y="5256000"/>
            <a:ext cx="2133600" cy="304271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87BBD890-9714-47BC-B6FE-73CFFC69914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3" descr="Celian logo, jossa vihreällä taustalla on valkoinen iso C-kirjain ja sen alla teksti Celia." title="Celian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3203"/>
            <a:ext cx="750837" cy="106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56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6768000" y="1489348"/>
            <a:ext cx="2376000" cy="378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Dian numeron paikkamerkki 23"/>
          <p:cNvSpPr>
            <a:spLocks noGrp="1"/>
          </p:cNvSpPr>
          <p:nvPr>
            <p:ph type="sldNum" sz="quarter" idx="12"/>
          </p:nvPr>
        </p:nvSpPr>
        <p:spPr>
          <a:xfrm>
            <a:off x="6696000" y="5256000"/>
            <a:ext cx="2133600" cy="304271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87BBD890-9714-47BC-B6FE-73CFFC69914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Otsikko 1"/>
          <p:cNvSpPr>
            <a:spLocks noGrp="1"/>
          </p:cNvSpPr>
          <p:nvPr>
            <p:ph type="title"/>
          </p:nvPr>
        </p:nvSpPr>
        <p:spPr>
          <a:xfrm>
            <a:off x="467544" y="360000"/>
            <a:ext cx="7056784" cy="1260482"/>
          </a:xfrm>
        </p:spPr>
        <p:txBody>
          <a:bodyPr anchor="t">
            <a:noAutofit/>
          </a:bodyPr>
          <a:lstStyle>
            <a:lvl1pPr algn="l">
              <a:defRPr sz="40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7" name="Sisällön paikkamerkki 2"/>
          <p:cNvSpPr>
            <a:spLocks noGrp="1"/>
          </p:cNvSpPr>
          <p:nvPr>
            <p:ph idx="13"/>
          </p:nvPr>
        </p:nvSpPr>
        <p:spPr>
          <a:xfrm>
            <a:off x="467544" y="1921396"/>
            <a:ext cx="5976664" cy="3312368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8" name="Picture 3" descr="Celian logo, jossa vihreällä taustalla on valkoinen iso C-kirjain ja sen alla teksti Celia." title="Celian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3203"/>
            <a:ext cx="750837" cy="106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36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Tuotanto\Celia\Celian visuaalinen ilme\Pattern\celia-taustakuvio-hiili-smaragdi50p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7" t="35313" r="34583" b="33438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ctrTitle" hasCustomPrompt="1"/>
          </p:nvPr>
        </p:nvSpPr>
        <p:spPr>
          <a:xfrm>
            <a:off x="467544" y="481236"/>
            <a:ext cx="7772400" cy="1562199"/>
          </a:xfrm>
        </p:spPr>
        <p:txBody>
          <a:bodyPr anchor="t">
            <a:noAutofit/>
          </a:bodyPr>
          <a:lstStyle>
            <a:lvl1pPr algn="l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Väliotsikkodia</a:t>
            </a:r>
          </a:p>
        </p:txBody>
      </p:sp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67544" y="1263191"/>
            <a:ext cx="7776864" cy="1200133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sp>
        <p:nvSpPr>
          <p:cNvPr id="14" name="Dian numeron paikkamerkki 23"/>
          <p:cNvSpPr>
            <a:spLocks noGrp="1"/>
          </p:cNvSpPr>
          <p:nvPr>
            <p:ph type="sldNum" sz="quarter" idx="12"/>
          </p:nvPr>
        </p:nvSpPr>
        <p:spPr>
          <a:xfrm>
            <a:off x="6696000" y="525600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pPr algn="r"/>
            <a:fld id="{87BBD890-9714-47BC-B6FE-73CFFC699143}" type="slidenum">
              <a:rPr lang="fi-FI" smtClean="0"/>
              <a:pPr algn="r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878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Tuotanto\Celia\Celian visuaalinen ilme\Pattern\celia-taustakuvio-hiili-smaragdi50p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3606" r="45437" b="45144"/>
          <a:stretch/>
        </p:blipFill>
        <p:spPr bwMode="auto">
          <a:xfrm>
            <a:off x="0" y="-1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alkoinen C-kirjain, joka on osa Celian logoa" title="Celian logo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6" t="18602" r="19431" b="37969"/>
          <a:stretch/>
        </p:blipFill>
        <p:spPr bwMode="auto">
          <a:xfrm>
            <a:off x="4234559" y="4585692"/>
            <a:ext cx="674881" cy="69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00304" y="4072956"/>
            <a:ext cx="3577540" cy="1200133"/>
          </a:xfrm>
        </p:spPr>
        <p:txBody>
          <a:bodyPr anchor="b">
            <a:norm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Yhteystiedot (nimi lihavoituna)</a:t>
            </a:r>
          </a:p>
        </p:txBody>
      </p:sp>
    </p:spTree>
    <p:extLst>
      <p:ext uri="{BB962C8B-B14F-4D97-AF65-F5344CB8AC3E}">
        <p14:creationId xmlns:p14="http://schemas.microsoft.com/office/powerpoint/2010/main" val="224116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66199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lianet.fi/ohjeet/saavutettavat-kirjat-opiskeluun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nvaccess.org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watch?time_continue=1&amp;v=OsD6QwVLtkE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Webinaari korkeakoulukirjastoille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base"/>
            <a:r>
              <a:rPr lang="fi-FI" dirty="0"/>
              <a:t>Maanantai 27.8.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0BAA-C9DD-4AEE-B893-7A007E82D42D}" type="datetime1">
              <a:rPr lang="fi-FI" smtClean="0"/>
              <a:pPr/>
              <a:t>28.8.2018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037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78E565-3551-40BB-8031-D87F0620E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Saavutettavien kirjojen ulkomaiset tarjoajat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205AB1-ECE7-4075-9E09-7E25A004E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dirty="0"/>
              <a:t>Ennen uuden kurssikirjan tilausta tarkistetaan, onko kirja seuraavien ulkomaisten toimijoiden valikoimassa:</a:t>
            </a:r>
            <a:br>
              <a:rPr lang="fi-FI" dirty="0"/>
            </a:br>
            <a:endParaRPr lang="fi-FI" dirty="0"/>
          </a:p>
          <a:p>
            <a:pPr marL="457200" indent="-457200">
              <a:buAutoNum type="arabicParenR"/>
            </a:pPr>
            <a:r>
              <a:rPr lang="fi-FI" dirty="0"/>
              <a:t>Ruotsin </a:t>
            </a:r>
            <a:r>
              <a:rPr lang="fi-FI" dirty="0" err="1"/>
              <a:t>MTM:n</a:t>
            </a:r>
            <a:r>
              <a:rPr lang="fi-FI" dirty="0"/>
              <a:t> (</a:t>
            </a:r>
            <a:r>
              <a:rPr lang="fi-FI" dirty="0" err="1"/>
              <a:t>Myndigheten</a:t>
            </a:r>
            <a:r>
              <a:rPr lang="fi-FI" dirty="0"/>
              <a:t> för </a:t>
            </a:r>
            <a:r>
              <a:rPr lang="fi-FI" dirty="0" err="1"/>
              <a:t>tillgängliga</a:t>
            </a:r>
            <a:r>
              <a:rPr lang="fi-FI" dirty="0"/>
              <a:t> </a:t>
            </a:r>
            <a:r>
              <a:rPr lang="fi-FI" dirty="0" err="1"/>
              <a:t>medier</a:t>
            </a:r>
            <a:r>
              <a:rPr lang="fi-FI" dirty="0"/>
              <a:t>) </a:t>
            </a:r>
            <a:r>
              <a:rPr lang="fi-FI" dirty="0" err="1"/>
              <a:t>Legimus</a:t>
            </a:r>
            <a:endParaRPr lang="fi-FI" dirty="0"/>
          </a:p>
          <a:p>
            <a:pPr marL="457200" indent="-457200">
              <a:buAutoNum type="arabicParenR"/>
            </a:pPr>
            <a:r>
              <a:rPr lang="fi-FI" dirty="0"/>
              <a:t>Tanskan </a:t>
            </a:r>
            <a:r>
              <a:rPr lang="fi-FI" dirty="0" err="1"/>
              <a:t>Nota</a:t>
            </a:r>
            <a:r>
              <a:rPr lang="fi-FI" dirty="0"/>
              <a:t> </a:t>
            </a:r>
            <a:r>
              <a:rPr lang="fi-FI" dirty="0" err="1"/>
              <a:t>Bibliotek</a:t>
            </a:r>
            <a:endParaRPr lang="fi-FI" dirty="0"/>
          </a:p>
          <a:p>
            <a:pPr marL="457200" indent="-457200">
              <a:buAutoNum type="arabicParenR"/>
            </a:pPr>
            <a:r>
              <a:rPr lang="fi-FI" dirty="0"/>
              <a:t>Norjan NLB</a:t>
            </a:r>
          </a:p>
          <a:p>
            <a:pPr marL="457200" indent="-457200">
              <a:buAutoNum type="arabicParenR"/>
            </a:pPr>
            <a:r>
              <a:rPr lang="fi-FI" dirty="0" err="1"/>
              <a:t>Bookshare</a:t>
            </a:r>
            <a:r>
              <a:rPr lang="fi-FI" dirty="0"/>
              <a:t>-palvelu</a:t>
            </a:r>
            <a:br>
              <a:rPr lang="fi-FI" dirty="0"/>
            </a:br>
            <a:endParaRPr lang="fi-FI" dirty="0"/>
          </a:p>
          <a:p>
            <a:pPr marL="0" indent="0">
              <a:buNone/>
            </a:pPr>
            <a:r>
              <a:rPr lang="fi-FI" dirty="0"/>
              <a:t>Jos kirjasta on saatavissa saavutettava versio muualta, sitä ei tuoteta </a:t>
            </a:r>
            <a:r>
              <a:rPr lang="fi-FI" dirty="0" err="1"/>
              <a:t>Celiassa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Lisätietoja </a:t>
            </a:r>
            <a:r>
              <a:rPr lang="fi-FI" dirty="0" err="1"/>
              <a:t>Celianetistä</a:t>
            </a:r>
            <a:r>
              <a:rPr lang="fi-FI" dirty="0"/>
              <a:t>:</a:t>
            </a:r>
          </a:p>
          <a:p>
            <a:pPr marL="0" indent="0">
              <a:buNone/>
            </a:pPr>
            <a:r>
              <a:rPr lang="fi-FI" dirty="0">
                <a:hlinkClick r:id="rId2"/>
              </a:rPr>
              <a:t>https://www.celianet.fi/ohjeet/saavutettavat-kirjat-opiskeluun/</a:t>
            </a:r>
            <a:r>
              <a:rPr lang="fi-FI" dirty="0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C071DD4-D88A-4ACD-9DC2-20F1FEA95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513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Kirjaston omien e-aineistojen saavutettavuus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67544" y="1489348"/>
            <a:ext cx="5976664" cy="37444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Avuksi aineistojen käyttöön</a:t>
            </a:r>
          </a:p>
          <a:p>
            <a:r>
              <a:rPr lang="fi-FI" dirty="0"/>
              <a:t>E-kirjojen lukuohjelma: Adobe Digital </a:t>
            </a:r>
            <a:r>
              <a:rPr lang="fi-FI" dirty="0" err="1"/>
              <a:t>Editions</a:t>
            </a:r>
            <a:r>
              <a:rPr lang="fi-FI" dirty="0"/>
              <a:t> 4.5 </a:t>
            </a:r>
            <a:r>
              <a:rPr lang="fi-FI" dirty="0">
                <a:latin typeface="Trebuchet MS" panose="020B0603020202020204" pitchFamily="34" charset="0"/>
                <a:cs typeface="Calibri" panose="020F0502020204030204" pitchFamily="34" charset="0"/>
              </a:rPr>
              <a:t>→ toimii hyvin ruudunlukuohjelmien kanssa</a:t>
            </a:r>
            <a:endParaRPr lang="fi-FI" dirty="0">
              <a:latin typeface="Trebuchet MS" panose="020B0603020202020204" pitchFamily="34" charset="0"/>
            </a:endParaRPr>
          </a:p>
          <a:p>
            <a:r>
              <a:rPr lang="fi-FI" dirty="0"/>
              <a:t>NVDA (Windows), ilmainen ruudunlukuohjelma  </a:t>
            </a:r>
            <a:r>
              <a:rPr lang="fi-FI" dirty="0">
                <a:hlinkClick r:id="rId2"/>
              </a:rPr>
              <a:t>http://www.nvaccess.org/</a:t>
            </a:r>
            <a:endParaRPr lang="fi-FI" dirty="0"/>
          </a:p>
          <a:p>
            <a:r>
              <a:rPr lang="fi-FI" dirty="0" err="1"/>
              <a:t>VoiceOver</a:t>
            </a:r>
            <a:r>
              <a:rPr lang="fi-FI" dirty="0"/>
              <a:t> </a:t>
            </a:r>
            <a:r>
              <a:rPr lang="fi-FI" dirty="0" err="1"/>
              <a:t>iBooksin</a:t>
            </a:r>
            <a:r>
              <a:rPr lang="fi-FI" dirty="0"/>
              <a:t> kanssa (iOS)</a:t>
            </a:r>
          </a:p>
          <a:p>
            <a:r>
              <a:rPr lang="fi-FI" dirty="0" err="1"/>
              <a:t>TalkBack</a:t>
            </a:r>
            <a:r>
              <a:rPr lang="fi-FI" dirty="0"/>
              <a:t> (Android)</a:t>
            </a:r>
          </a:p>
          <a:p>
            <a:r>
              <a:rPr lang="fi-FI" dirty="0"/>
              <a:t>Esteettömyystila (</a:t>
            </a:r>
            <a:r>
              <a:rPr lang="fi-FI" dirty="0" err="1"/>
              <a:t>accessibility</a:t>
            </a:r>
            <a:r>
              <a:rPr lang="fi-FI" dirty="0"/>
              <a:t> </a:t>
            </a:r>
            <a:r>
              <a:rPr lang="fi-FI" dirty="0" err="1"/>
              <a:t>mode</a:t>
            </a:r>
            <a:r>
              <a:rPr lang="fi-FI" dirty="0"/>
              <a:t>) e-kirjapalveluissa, esim. </a:t>
            </a:r>
            <a:r>
              <a:rPr lang="fi-FI" dirty="0" err="1"/>
              <a:t>Ebook</a:t>
            </a:r>
            <a:r>
              <a:rPr lang="fi-FI" dirty="0"/>
              <a:t> Central</a:t>
            </a:r>
            <a:br>
              <a:rPr lang="fi-FI" dirty="0"/>
            </a:br>
            <a:endParaRPr lang="fi-FI" dirty="0"/>
          </a:p>
          <a:p>
            <a:pPr marL="0" indent="0">
              <a:buNone/>
            </a:pPr>
            <a:r>
              <a:rPr lang="fi-FI" b="1" dirty="0"/>
              <a:t>Muuta huomioitavaa</a:t>
            </a:r>
          </a:p>
          <a:p>
            <a:r>
              <a:rPr lang="fi-FI" dirty="0"/>
              <a:t>Asiakkaiden </a:t>
            </a:r>
            <a:r>
              <a:rPr lang="fi-FI" dirty="0" err="1"/>
              <a:t>infoaminen</a:t>
            </a:r>
            <a:r>
              <a:rPr lang="fi-FI" dirty="0"/>
              <a:t> kirjaston e-aineistojen saavutettavuudesta (kirjaston verkkosivut, e-aineistojen kuvailutiedot tms.)</a:t>
            </a:r>
          </a:p>
          <a:p>
            <a:r>
              <a:rPr lang="fi-FI" dirty="0"/>
              <a:t>Saavutettavuus huomioon e-aineistohankinnoissa</a:t>
            </a:r>
          </a:p>
          <a:p>
            <a:endParaRPr lang="fi-FI" dirty="0"/>
          </a:p>
        </p:txBody>
      </p:sp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5FBA688A-F8E6-4237-A443-B6353BCDD9A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634" b="63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77B397-1245-4399-883B-4D71E1214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Apuja ja neuvoja </a:t>
            </a:r>
            <a:r>
              <a:rPr lang="fi-FI" dirty="0" err="1"/>
              <a:t>Celiasta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EBFF3B-00DD-4E44-A419-64AAFB52D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Celia järjestää </a:t>
            </a:r>
            <a:r>
              <a:rPr lang="fi-FI"/>
              <a:t>tarvittaessa koulutusta</a:t>
            </a:r>
            <a:endParaRPr lang="fi-FI" dirty="0"/>
          </a:p>
          <a:p>
            <a:r>
              <a:rPr lang="fi-FI" dirty="0"/>
              <a:t>Suunnitteilla on myös seminaari korkeakoulukirjastojen Celia-yhteyshenkilöille saavutettavuudesta sekä omien e-aineistojen saavutettavuuden arvioinnista (ruudunlukuohjelmien käyttö yms.)</a:t>
            </a:r>
          </a:p>
          <a:p>
            <a:r>
              <a:rPr lang="fi-FI" dirty="0" err="1"/>
              <a:t>Celian</a:t>
            </a:r>
            <a:r>
              <a:rPr lang="fi-FI" dirty="0"/>
              <a:t> korkeakoulujen asiakkuusvastaavat järjestävät tapaamisia yhteisöasiakkaiden kanssa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099D08B-810D-4810-9B66-203C86A97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924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Rebekka Laaksonen </a:t>
            </a:r>
            <a:r>
              <a:rPr lang="fi-FI" dirty="0" err="1"/>
              <a:t>rebekka.laaksonen</a:t>
            </a:r>
            <a:r>
              <a:rPr lang="fi-FI" dirty="0"/>
              <a:t>(at)celia.fi</a:t>
            </a:r>
          </a:p>
          <a:p>
            <a:r>
              <a:rPr lang="fi-FI" dirty="0"/>
              <a:t>Susanna Ylä-Havanka </a:t>
            </a:r>
            <a:r>
              <a:rPr lang="fi-FI" dirty="0" err="1"/>
              <a:t>susanna.yla-havanka</a:t>
            </a:r>
            <a:r>
              <a:rPr lang="fi-FI" dirty="0"/>
              <a:t>(at)celia.fi</a:t>
            </a:r>
          </a:p>
        </p:txBody>
      </p:sp>
      <p:sp>
        <p:nvSpPr>
          <p:cNvPr id="3" name="Alaotsikko 1"/>
          <p:cNvSpPr txBox="1">
            <a:spLocks/>
          </p:cNvSpPr>
          <p:nvPr/>
        </p:nvSpPr>
        <p:spPr>
          <a:xfrm>
            <a:off x="2987824" y="1633364"/>
            <a:ext cx="3577540" cy="12001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3275856" y="1725598"/>
            <a:ext cx="25202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sz="6000" dirty="0">
                <a:solidFill>
                  <a:schemeClr val="bg1"/>
                </a:solidFill>
                <a:latin typeface="+mj-lt"/>
              </a:rPr>
              <a:t>Kiitos!</a:t>
            </a:r>
          </a:p>
          <a:p>
            <a:pPr algn="ctr"/>
            <a:r>
              <a:rPr lang="fi-FI" sz="2000" dirty="0" err="1">
                <a:solidFill>
                  <a:schemeClr val="bg1"/>
                </a:solidFill>
                <a:latin typeface="+mj-lt"/>
              </a:rPr>
              <a:t>www.celia.fi</a:t>
            </a:r>
            <a:endParaRPr lang="fi-FI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294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Webinaarin aiheet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fi-FI" dirty="0"/>
              <a:t>Ajankohtaista </a:t>
            </a:r>
            <a:r>
              <a:rPr lang="fi-FI" dirty="0" err="1"/>
              <a:t>Celiasta</a:t>
            </a:r>
            <a:endParaRPr lang="fi-FI" dirty="0"/>
          </a:p>
          <a:p>
            <a:r>
              <a:rPr lang="fi-FI" dirty="0"/>
              <a:t>Rekisteröijänä toimimisesta</a:t>
            </a:r>
          </a:p>
          <a:p>
            <a:r>
              <a:rPr lang="fi-FI" dirty="0"/>
              <a:t>Uuden asiakkaan rekisteröinti</a:t>
            </a:r>
          </a:p>
          <a:p>
            <a:r>
              <a:rPr lang="fi-FI" dirty="0"/>
              <a:t>Kuka voi tulla </a:t>
            </a:r>
            <a:r>
              <a:rPr lang="fi-FI" dirty="0" err="1"/>
              <a:t>Celian</a:t>
            </a:r>
            <a:r>
              <a:rPr lang="fi-FI" dirty="0"/>
              <a:t> asiakkaaksi</a:t>
            </a:r>
          </a:p>
          <a:p>
            <a:r>
              <a:rPr lang="fi-FI" dirty="0"/>
              <a:t>Miten opastaa asiakasta </a:t>
            </a:r>
            <a:r>
              <a:rPr lang="fi-FI" dirty="0" err="1"/>
              <a:t>Celian</a:t>
            </a:r>
            <a:r>
              <a:rPr lang="fi-FI" dirty="0"/>
              <a:t> kirjojen käytössä</a:t>
            </a:r>
          </a:p>
          <a:p>
            <a:r>
              <a:rPr lang="fi-FI" dirty="0"/>
              <a:t>Kurssikirjojen tilaus </a:t>
            </a:r>
            <a:r>
              <a:rPr lang="fi-FI" dirty="0" err="1"/>
              <a:t>Celiasta</a:t>
            </a:r>
            <a:endParaRPr lang="fi-FI" dirty="0"/>
          </a:p>
          <a:p>
            <a:r>
              <a:rPr lang="fi-FI" dirty="0"/>
              <a:t>Kirjaston omien e-aineistojen saavutettavuus</a:t>
            </a:r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E70B5CAA-222C-41B9-BA95-490B2837741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76" b="37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5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A01A48-CFDD-4858-BA82-859066052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Ajankohtaista </a:t>
            </a:r>
            <a:r>
              <a:rPr lang="fi-FI" dirty="0" err="1"/>
              <a:t>Celiasta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F38C6B-90E8-4823-AD35-0BAE36112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Avoimen opiskelijat voivat myös tehdä hankintaehdotuksia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i-FI" dirty="0">
                <a:cs typeface="Calibri" panose="020F0502020204030204" pitchFamily="34" charset="0"/>
              </a:rPr>
              <a:t>läsnäoloa ei seurata</a:t>
            </a:r>
            <a:endParaRPr lang="fi-FI" dirty="0"/>
          </a:p>
          <a:p>
            <a:r>
              <a:rPr lang="fi-FI" dirty="0"/>
              <a:t>Yli 11.000 asiakasta ladannut mobiilisovellus </a:t>
            </a:r>
            <a:r>
              <a:rPr lang="fi-FI" dirty="0" err="1"/>
              <a:t>Pratsam</a:t>
            </a:r>
            <a:r>
              <a:rPr lang="fi-FI" dirty="0"/>
              <a:t> Readerin</a:t>
            </a:r>
          </a:p>
          <a:p>
            <a:r>
              <a:rPr lang="fi-FI" dirty="0"/>
              <a:t>Saavutettavuusdirektiivi astuu voimaan nyt syksyllä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i-FI" dirty="0">
                <a:latin typeface="Trebuchet MS" panose="020B0603020202020204" pitchFamily="34" charset="0"/>
                <a:cs typeface="Calibri" panose="020F0502020204030204" pitchFamily="34" charset="0"/>
              </a:rPr>
              <a:t>asettaa vaatimuksia myös kirjastojen verkkopalveluille</a:t>
            </a:r>
            <a:endParaRPr lang="fi-FI" dirty="0">
              <a:latin typeface="Trebuchet MS" panose="020B0603020202020204" pitchFamily="34" charset="0"/>
            </a:endParaRPr>
          </a:p>
          <a:p>
            <a:r>
              <a:rPr lang="fi-FI" dirty="0" err="1"/>
              <a:t>Celian</a:t>
            </a:r>
            <a:r>
              <a:rPr lang="fi-FI" dirty="0"/>
              <a:t> uusi saavutettavasti.fi –sivusto: tietoa ja ohjeita saavutettavuusasioissa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AFE4740-BE8D-4AE5-B446-FEE1A5647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590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377B8FB-4BBE-4DF8-9154-B24B9CF9A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8A74BB82-A46F-4E06-BEDC-18BF07AF7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Rekisteröijänä toimimisesta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CA2026E0-86EE-406D-818B-D6386F1FD53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Korkeakoulukirjastolla on yksi Celia-pääkäyttäjä</a:t>
            </a:r>
          </a:p>
          <a:p>
            <a:r>
              <a:rPr lang="fi-FI" dirty="0"/>
              <a:t>Pääkäyttäjä voi lisätä palveluun muita rekisteröijiä tarpeen mukaan</a:t>
            </a:r>
          </a:p>
          <a:p>
            <a:r>
              <a:rPr lang="fi-FI" dirty="0"/>
              <a:t>Lähtökohta on, että korkeakoulukirjasto rekisteröi lukemisesteiset opiskelijat</a:t>
            </a:r>
          </a:p>
          <a:p>
            <a:r>
              <a:rPr lang="fi-FI" dirty="0"/>
              <a:t>Rekisteröijänä voi toimia myös opintotoimiston tai esteettömyyspalvelun työntekijä, jos niin sovitaan </a:t>
            </a:r>
            <a:r>
              <a:rPr lang="fi-FI" dirty="0">
                <a:latin typeface="Trebuchet MS" panose="020B0603020202020204" pitchFamily="34" charset="0"/>
                <a:cs typeface="Calibri" panose="020F0502020204030204" pitchFamily="34" charset="0"/>
              </a:rPr>
              <a:t>→ yhteistyö tärkeää</a:t>
            </a:r>
            <a:endParaRPr lang="fi-FI" dirty="0"/>
          </a:p>
          <a:p>
            <a:r>
              <a:rPr lang="fi-FI" dirty="0"/>
              <a:t>Rekisteröijän salasana vanhenee vuodessa, joten sitä kannattaa päivittää</a:t>
            </a:r>
          </a:p>
          <a:p>
            <a:endParaRPr lang="fi-FI" dirty="0"/>
          </a:p>
        </p:txBody>
      </p:sp>
      <p:pic>
        <p:nvPicPr>
          <p:cNvPr id="6" name="Kuvan paikkamerkki 6">
            <a:extLst>
              <a:ext uri="{FF2B5EF4-FFF2-40B4-BE49-F238E27FC236}">
                <a16:creationId xmlns:a16="http://schemas.microsoft.com/office/drawing/2014/main" id="{ADFE1E93-43CB-4AA1-85D8-888A89C0D3E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34" b="63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7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750" y="1489348"/>
            <a:ext cx="2362500" cy="3780000"/>
          </a:xfrm>
        </p:spPr>
      </p:pic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Uuden asiakkaan rekisteröinti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fi-FI" dirty="0"/>
              <a:t>Alkuhaastattelu</a:t>
            </a:r>
          </a:p>
          <a:p>
            <a:r>
              <a:rPr lang="fi-FI" dirty="0" err="1"/>
              <a:t>Celian</a:t>
            </a:r>
            <a:r>
              <a:rPr lang="fi-FI" dirty="0"/>
              <a:t> asiakkuus edellyttää lukemisestettä</a:t>
            </a:r>
          </a:p>
          <a:p>
            <a:r>
              <a:rPr lang="fi-FI" dirty="0"/>
              <a:t>Asiakkaan ei tarvitse esittää kirjallista todistusta lukemisesteestä tai läsnäolosta korkeakoulussa – suullinen </a:t>
            </a:r>
            <a:r>
              <a:rPr lang="fi-FI"/>
              <a:t>ilmoitus riittää</a:t>
            </a:r>
            <a:endParaRPr lang="fi-FI" dirty="0"/>
          </a:p>
          <a:p>
            <a:r>
              <a:rPr lang="fi-FI" dirty="0"/>
              <a:t>Jos asiakkaalla on entuudestaan Celia-tunnus, asiakas siirretään korkeakoulukirjaston alle</a:t>
            </a:r>
          </a:p>
        </p:txBody>
      </p:sp>
    </p:spTree>
    <p:extLst>
      <p:ext uri="{BB962C8B-B14F-4D97-AF65-F5344CB8AC3E}">
        <p14:creationId xmlns:p14="http://schemas.microsoft.com/office/powerpoint/2010/main" val="367254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/>
              <a:t>Kuka voi tulla </a:t>
            </a:r>
            <a:r>
              <a:rPr lang="fi-FI" sz="3600" dirty="0" err="1"/>
              <a:t>Celian</a:t>
            </a:r>
            <a:r>
              <a:rPr lang="fi-FI" sz="3600" dirty="0"/>
              <a:t> korkeakouluasiakkaaksi?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fi-FI" dirty="0"/>
              <a:t>Asiakkaalla on oltava lukemiseste ja hänen on opiskeltava </a:t>
            </a:r>
            <a:r>
              <a:rPr lang="fi-FI" u="sng" dirty="0"/>
              <a:t>suomalaisessa</a:t>
            </a:r>
            <a:r>
              <a:rPr lang="fi-FI" dirty="0"/>
              <a:t> korkeakoulussa</a:t>
            </a:r>
          </a:p>
          <a:p>
            <a:r>
              <a:rPr lang="fi-FI" dirty="0"/>
              <a:t>Lukemiseste = henkilöllä on vaikeuksia käyttää painettua kirjaa</a:t>
            </a:r>
          </a:p>
          <a:p>
            <a:r>
              <a:rPr lang="fi-FI" dirty="0"/>
              <a:t>Lukemiseste voi olla näköön liittyvä, luki- tai oppimisvaikeus, motoriikkaan liittyvä, mielenterveydellinen ongelma tms.</a:t>
            </a:r>
          </a:p>
          <a:p>
            <a:r>
              <a:rPr lang="fi-FI" dirty="0"/>
              <a:t>Kyse voi olla pysyvästä  tai tilapäisestä rajoitteesta</a:t>
            </a:r>
          </a:p>
          <a:p>
            <a:pPr lvl="1"/>
            <a:endParaRPr lang="fi-FI" dirty="0"/>
          </a:p>
        </p:txBody>
      </p:sp>
      <p:pic>
        <p:nvPicPr>
          <p:cNvPr id="9" name="Kuvan paikkamerkki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" b="2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672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/>
              <a:t>Asiakkaan opastaminen </a:t>
            </a:r>
            <a:r>
              <a:rPr lang="fi-FI" sz="3600" dirty="0" err="1"/>
              <a:t>Celian</a:t>
            </a:r>
            <a:r>
              <a:rPr lang="fi-FI" sz="3600" dirty="0"/>
              <a:t> kirjojen käyttöön 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fi-FI" dirty="0"/>
              <a:t>Demot asiakkaalle: </a:t>
            </a:r>
            <a:r>
              <a:rPr lang="fi-FI" dirty="0" err="1">
                <a:latin typeface="Trebuchet MS" panose="020B0603020202020204" pitchFamily="34" charset="0"/>
                <a:cs typeface="Calibri" panose="020F0502020204030204" pitchFamily="34" charset="0"/>
              </a:rPr>
              <a:t>Celianet</a:t>
            </a:r>
            <a:r>
              <a:rPr lang="fi-FI" dirty="0">
                <a:latin typeface="Trebuchet MS" panose="020B0603020202020204" pitchFamily="34" charset="0"/>
                <a:cs typeface="Calibri" panose="020F0502020204030204" pitchFamily="34" charset="0"/>
              </a:rPr>
              <a:t> ja </a:t>
            </a:r>
            <a:r>
              <a:rPr lang="fi-FI" dirty="0" err="1">
                <a:latin typeface="Trebuchet MS" panose="020B0603020202020204" pitchFamily="34" charset="0"/>
                <a:cs typeface="Calibri" panose="020F0502020204030204" pitchFamily="34" charset="0"/>
              </a:rPr>
              <a:t>Pratsam</a:t>
            </a:r>
            <a:r>
              <a:rPr lang="fi-FI" dirty="0">
                <a:latin typeface="Trebuchet MS" panose="020B0603020202020204" pitchFamily="34" charset="0"/>
                <a:cs typeface="Calibri" panose="020F0502020204030204" pitchFamily="34" charset="0"/>
              </a:rPr>
              <a:t> Reader</a:t>
            </a:r>
          </a:p>
          <a:p>
            <a:r>
              <a:rPr lang="fi-FI" dirty="0">
                <a:latin typeface="Trebuchet MS" panose="020B0603020202020204" pitchFamily="34" charset="0"/>
                <a:cs typeface="Calibri" panose="020F0502020204030204" pitchFamily="34" charset="0"/>
              </a:rPr>
              <a:t>Yhteisöasiakkailla on mahdollisuus lainata </a:t>
            </a:r>
            <a:r>
              <a:rPr lang="fi-FI" dirty="0" err="1">
                <a:latin typeface="Trebuchet MS" panose="020B0603020202020204" pitchFamily="34" charset="0"/>
                <a:cs typeface="Calibri" panose="020F0502020204030204" pitchFamily="34" charset="0"/>
              </a:rPr>
              <a:t>max</a:t>
            </a:r>
            <a:r>
              <a:rPr lang="fi-FI" dirty="0">
                <a:latin typeface="Trebuchet MS" panose="020B0603020202020204" pitchFamily="34" charset="0"/>
                <a:cs typeface="Calibri" panose="020F0502020204030204" pitchFamily="34" charset="0"/>
              </a:rPr>
              <a:t>. 100 lainaa/kk, joiden avulla voi harjoitella </a:t>
            </a:r>
            <a:r>
              <a:rPr lang="fi-FI" dirty="0" err="1">
                <a:latin typeface="Trebuchet MS" panose="020B0603020202020204" pitchFamily="34" charset="0"/>
                <a:cs typeface="Calibri" panose="020F0502020204030204" pitchFamily="34" charset="0"/>
              </a:rPr>
              <a:t>Celian</a:t>
            </a:r>
            <a:r>
              <a:rPr lang="fi-FI" dirty="0">
                <a:latin typeface="Trebuchet MS" panose="020B0603020202020204" pitchFamily="34" charset="0"/>
                <a:cs typeface="Calibri" panose="020F0502020204030204" pitchFamily="34" charset="0"/>
              </a:rPr>
              <a:t> kirjojen käyttöä tai </a:t>
            </a:r>
            <a:r>
              <a:rPr lang="fi-FI" dirty="0" err="1">
                <a:latin typeface="Trebuchet MS" panose="020B0603020202020204" pitchFamily="34" charset="0"/>
                <a:cs typeface="Calibri" panose="020F0502020204030204" pitchFamily="34" charset="0"/>
              </a:rPr>
              <a:t>demota</a:t>
            </a:r>
            <a:r>
              <a:rPr lang="fi-FI" dirty="0">
                <a:latin typeface="Trebuchet MS" panose="020B0603020202020204" pitchFamily="34" charset="0"/>
                <a:cs typeface="Calibri" panose="020F0502020204030204" pitchFamily="34" charset="0"/>
              </a:rPr>
              <a:t> sitä asiakkaalle</a:t>
            </a:r>
          </a:p>
          <a:p>
            <a:r>
              <a:rPr lang="fi-FI" dirty="0">
                <a:latin typeface="Trebuchet MS" panose="020B0603020202020204" pitchFamily="34" charset="0"/>
                <a:cs typeface="Calibri" panose="020F0502020204030204" pitchFamily="34" charset="0"/>
              </a:rPr>
              <a:t>Asiakkaalle kannattaa kertoa, että kirjaston omat e-aineistot voivat olla saavutettavia apuvälineillä</a:t>
            </a:r>
          </a:p>
        </p:txBody>
      </p:sp>
      <p:pic>
        <p:nvPicPr>
          <p:cNvPr id="9" name="Kuvan paikkamerkki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750" y="1489348"/>
            <a:ext cx="2362500" cy="3780000"/>
          </a:xfrm>
        </p:spPr>
      </p:pic>
    </p:spTree>
    <p:extLst>
      <p:ext uri="{BB962C8B-B14F-4D97-AF65-F5344CB8AC3E}">
        <p14:creationId xmlns:p14="http://schemas.microsoft.com/office/powerpoint/2010/main" val="124868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Celiasta</a:t>
            </a:r>
            <a:r>
              <a:rPr lang="fi-FI" dirty="0"/>
              <a:t> tiedottaminen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fi-FI" dirty="0"/>
              <a:t>Kerro </a:t>
            </a:r>
            <a:r>
              <a:rPr lang="fi-FI" dirty="0" err="1"/>
              <a:t>Celian</a:t>
            </a:r>
            <a:r>
              <a:rPr lang="fi-FI" dirty="0"/>
              <a:t> palveluista uusille opiskelijoille kirjaston infotilaisuuksissa</a:t>
            </a:r>
          </a:p>
          <a:p>
            <a:r>
              <a:rPr lang="fi-FI" dirty="0"/>
              <a:t>Jaa esitteitä – niitä voit tilata maksutta </a:t>
            </a:r>
            <a:r>
              <a:rPr lang="fi-FI" dirty="0" err="1"/>
              <a:t>Celiasta</a:t>
            </a:r>
            <a:endParaRPr lang="fi-FI" dirty="0"/>
          </a:p>
          <a:p>
            <a:r>
              <a:rPr lang="fi-FI" dirty="0"/>
              <a:t>Mainosta </a:t>
            </a:r>
            <a:r>
              <a:rPr lang="fi-FI" dirty="0" err="1"/>
              <a:t>Celian</a:t>
            </a:r>
            <a:r>
              <a:rPr lang="fi-FI" dirty="0"/>
              <a:t> palveluita kirjaston verkkosivuilla, esimerkiksi linkittämällä Kierrä lukemiseste -videotamme: </a:t>
            </a:r>
          </a:p>
          <a:p>
            <a:pPr marL="0" indent="0">
              <a:buNone/>
            </a:pPr>
            <a:r>
              <a:rPr lang="fi-FI" dirty="0">
                <a:hlinkClick r:id="rId2"/>
              </a:rPr>
              <a:t>https://www.youtube.com/watch?time_continue=1&amp;v=OsD6QwVLtkE</a:t>
            </a:r>
            <a:r>
              <a:rPr lang="fi-FI" dirty="0"/>
              <a:t> </a:t>
            </a:r>
          </a:p>
        </p:txBody>
      </p:sp>
      <p:pic>
        <p:nvPicPr>
          <p:cNvPr id="9" name="Kuvan paikkamerkki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750" y="1489348"/>
            <a:ext cx="2362500" cy="3780000"/>
          </a:xfrm>
        </p:spPr>
      </p:pic>
    </p:spTree>
    <p:extLst>
      <p:ext uri="{BB962C8B-B14F-4D97-AF65-F5344CB8AC3E}">
        <p14:creationId xmlns:p14="http://schemas.microsoft.com/office/powerpoint/2010/main" val="146082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Uuden kurssikirjan tilaus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Korkeakouluopiskelijoilla uustuotanto-oikeus</a:t>
            </a:r>
          </a:p>
          <a:p>
            <a:r>
              <a:rPr lang="fi-FI" dirty="0"/>
              <a:t>Kirjoista tehdään pääsääntöisesti koneääninen </a:t>
            </a:r>
            <a:r>
              <a:rPr lang="fi-FI" dirty="0" err="1"/>
              <a:t>Daisy</a:t>
            </a:r>
            <a:r>
              <a:rPr lang="fi-FI" dirty="0"/>
              <a:t> Trio –yhdistelmäkirja</a:t>
            </a:r>
          </a:p>
          <a:p>
            <a:pPr marL="400050" lvl="1" indent="0">
              <a:buNone/>
            </a:pPr>
            <a:r>
              <a:rPr lang="fi-FI" dirty="0">
                <a:latin typeface="Trebuchet MS" panose="020B0603020202020204" pitchFamily="34" charset="0"/>
                <a:cs typeface="Calibri" panose="020F0502020204030204" pitchFamily="34" charset="0"/>
              </a:rPr>
              <a:t>→ k</a:t>
            </a:r>
            <a:r>
              <a:rPr lang="fi-FI" dirty="0"/>
              <a:t>orkeakoulukirjoja tuotetaan muihin formaatteihin vain erittäin perustellusta syystä</a:t>
            </a:r>
          </a:p>
          <a:p>
            <a:r>
              <a:rPr lang="fi-FI" dirty="0"/>
              <a:t>Rajoitetun käyttöoikeuden kirjoja ei jatkossa tehdä</a:t>
            </a:r>
          </a:p>
          <a:p>
            <a:r>
              <a:rPr lang="fi-FI" dirty="0"/>
              <a:t>Tarkistettava ennen tilauksen tekemistä, ettei kirjaa löydy saavutettavassa muodossa oman kirjaston e-kokoelmasta tai ulkomaisista palveluista</a:t>
            </a:r>
          </a:p>
          <a:p>
            <a:endParaRPr lang="fi-FI" dirty="0"/>
          </a:p>
          <a:p>
            <a:endParaRPr lang="fi-FI" dirty="0"/>
          </a:p>
          <a:p>
            <a:pPr lvl="1"/>
            <a:endParaRPr lang="fi-FI" dirty="0"/>
          </a:p>
        </p:txBody>
      </p:sp>
      <p:pic>
        <p:nvPicPr>
          <p:cNvPr id="6" name="Kuvan paikkamerkki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" b="2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141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ank">
  <a:themeElements>
    <a:clrScheme name="Mukautettu 1">
      <a:dk1>
        <a:srgbClr val="FFFFFF"/>
      </a:dk1>
      <a:lt1>
        <a:srgbClr val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lia">
      <a:majorFont>
        <a:latin typeface="Georgi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Kwebinaari_28082018.potx" id="{E35954ED-A7C2-44E5-B01C-F2AB3EB4A9DA}" vid="{AC4EFD71-D20A-4C93-8D8F-ADDCA10280D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935461FF83DFA46B47EED5E4E914720" ma:contentTypeVersion="1" ma:contentTypeDescription="Luo uusi asiakirja." ma:contentTypeScope="" ma:versionID="004caf1ad6753676bec5c263c28d4139">
  <xsd:schema xmlns:xsd="http://www.w3.org/2001/XMLSchema" xmlns:xs="http://www.w3.org/2001/XMLSchema" xmlns:p="http://schemas.microsoft.com/office/2006/metadata/properties" xmlns:ns2="ce62d4ba-8fca-412c-b124-70c4851598af" targetNamespace="http://schemas.microsoft.com/office/2006/metadata/properties" ma:root="true" ma:fieldsID="b23a6bca232f1ccf0c7d47efd06dcbaa" ns2:_="">
    <xsd:import namespace="ce62d4ba-8fca-412c-b124-70c4851598a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2d4ba-8fca-412c-b124-70c4851598a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511D4E-1693-44E4-8D48-FCE491AAEA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F86B4C-3919-4349-AAD0-96F27FF284AB}">
  <ds:schemaRefs>
    <ds:schemaRef ds:uri="http://purl.org/dc/elements/1.1/"/>
    <ds:schemaRef ds:uri="http://schemas.microsoft.com/office/2006/metadata/properties"/>
    <ds:schemaRef ds:uri="ce62d4ba-8fca-412c-b124-70c4851598a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8122DB1-1364-45D7-8FA8-72A1BF38A7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62d4ba-8fca-412c-b124-70c4851598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KKwebinaari_27082018</Template>
  <TotalTime>109</TotalTime>
  <Words>484</Words>
  <Application>Microsoft Office PowerPoint</Application>
  <PresentationFormat>Näytössä katseltava esitys (16:10)</PresentationFormat>
  <Paragraphs>89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Arial</vt:lpstr>
      <vt:lpstr>Calibri</vt:lpstr>
      <vt:lpstr>Georgia</vt:lpstr>
      <vt:lpstr>Trebuchet MS</vt:lpstr>
      <vt:lpstr>blank</vt:lpstr>
      <vt:lpstr>Webinaari korkeakoulukirjastoille</vt:lpstr>
      <vt:lpstr>Webinaarin aiheet</vt:lpstr>
      <vt:lpstr>Ajankohtaista Celiasta</vt:lpstr>
      <vt:lpstr>Rekisteröijänä toimimisesta</vt:lpstr>
      <vt:lpstr>Uuden asiakkaan rekisteröinti</vt:lpstr>
      <vt:lpstr>Kuka voi tulla Celian korkeakouluasiakkaaksi?</vt:lpstr>
      <vt:lpstr>Asiakkaan opastaminen Celian kirjojen käyttöön </vt:lpstr>
      <vt:lpstr>Celiasta tiedottaminen</vt:lpstr>
      <vt:lpstr>Uuden kurssikirjan tilaus</vt:lpstr>
      <vt:lpstr>Saavutettavien kirjojen ulkomaiset tarjoajat</vt:lpstr>
      <vt:lpstr>Kirjaston omien e-aineistojen saavutettavuus</vt:lpstr>
      <vt:lpstr>Apuja ja neuvoja Celiasta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Webinaari korkeakoulukirjastoille</dc:title>
  <dc:creator>Laaksonen Rebekka</dc:creator>
  <cp:lastModifiedBy>Laaksonen Rebekka</cp:lastModifiedBy>
  <cp:revision>27</cp:revision>
  <dcterms:created xsi:type="dcterms:W3CDTF">2018-08-20T09:19:45Z</dcterms:created>
  <dcterms:modified xsi:type="dcterms:W3CDTF">2018-08-28T11:28:10Z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0x0101006935461FF83DFA46B47EED5E4E914720</vt:lpwstr>
  </property>
</Properties>
</file>